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4" r:id="rId9"/>
    <p:sldId id="263" r:id="rId10"/>
    <p:sldId id="265" r:id="rId11"/>
    <p:sldId id="274" r:id="rId12"/>
    <p:sldId id="266" r:id="rId13"/>
    <p:sldId id="268" r:id="rId14"/>
    <p:sldId id="272"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80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F30CFA7-A6B3-4B1D-A790-43834072F994}" type="datetimeFigureOut">
              <a:rPr lang="en-US" smtClean="0"/>
              <a:pPr/>
              <a:t>12/1/2010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5314221-D8EE-4593-8880-08E62B052D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314221-D8EE-4593-8880-08E62B052D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314221-D8EE-4593-8880-08E62B052D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314221-D8EE-4593-8880-08E62B052D8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314221-D8EE-4593-8880-08E62B052D81}"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314221-D8EE-4593-8880-08E62B052D81}"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5314221-D8EE-4593-8880-08E62B052D8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5314221-D8EE-4593-8880-08E62B052D81}"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F30CFA7-A6B3-4B1D-A790-43834072F994}" type="datetimeFigureOut">
              <a:rPr lang="en-US" smtClean="0"/>
              <a:pPr/>
              <a:t>12/1/2010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5314221-D8EE-4593-8880-08E62B052D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F30CFA7-A6B3-4B1D-A790-43834072F994}" type="datetimeFigureOut">
              <a:rPr lang="en-US" smtClean="0"/>
              <a:pPr/>
              <a:t>12/1/2010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314221-D8EE-4593-8880-08E62B052D8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F30CFA7-A6B3-4B1D-A790-43834072F994}" type="datetimeFigureOut">
              <a:rPr lang="en-US" smtClean="0"/>
              <a:pPr/>
              <a:t>12/1/2010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5314221-D8EE-4593-8880-08E62B052D8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F30CFA7-A6B3-4B1D-A790-43834072F994}" type="datetimeFigureOut">
              <a:rPr lang="en-US" smtClean="0"/>
              <a:pPr/>
              <a:t>12/1/2010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5314221-D8EE-4593-8880-08E62B052D8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38200" y="457200"/>
            <a:ext cx="7543800" cy="4555093"/>
          </a:xfrm>
          <a:prstGeom prst="rect">
            <a:avLst/>
          </a:prstGeom>
        </p:spPr>
        <p:txBody>
          <a:bodyPr wrap="square">
            <a:spAutoFit/>
          </a:bodyPr>
          <a:lstStyle/>
          <a:p>
            <a:r>
              <a:rPr lang="en-US" b="1" dirty="0" smtClean="0"/>
              <a:t>Lesson </a:t>
            </a:r>
            <a:r>
              <a:rPr lang="en-US" b="1" dirty="0"/>
              <a:t>Planning and Delivery with Notebook Software </a:t>
            </a:r>
          </a:p>
          <a:p>
            <a:r>
              <a:rPr lang="en-US" b="1" dirty="0"/>
              <a:t>What Is Notebook Software? </a:t>
            </a:r>
            <a:endParaRPr lang="en-US" b="1" dirty="0" smtClean="0"/>
          </a:p>
          <a:p>
            <a:endParaRPr lang="en-US" b="1" dirty="0"/>
          </a:p>
          <a:p>
            <a:r>
              <a:rPr lang="en-US" dirty="0"/>
              <a:t>Notebook™ software is SMART’s </a:t>
            </a:r>
            <a:r>
              <a:rPr lang="en-US" dirty="0" err="1"/>
              <a:t>whiteboarding</a:t>
            </a:r>
            <a:r>
              <a:rPr lang="en-US" dirty="0"/>
              <a:t> software. It acts as an electronic notebook to immediately capture and save notes and drawings written on the SMART Board or at your desktop computer. You can import graphics, text and multimedia elements into your Notebook file or export your Notebook file to HTML, PDF, and PowerPoint or as a series of images</a:t>
            </a:r>
            <a:r>
              <a:rPr lang="en-US" dirty="0" smtClean="0"/>
              <a:t>.</a:t>
            </a:r>
          </a:p>
          <a:p>
            <a:r>
              <a:rPr lang="en-US" dirty="0" smtClean="0"/>
              <a:t> </a:t>
            </a:r>
            <a:endParaRPr lang="en-US" dirty="0"/>
          </a:p>
          <a:p>
            <a:r>
              <a:rPr lang="en-US" b="1" dirty="0"/>
              <a:t>Preparing Your Lesson </a:t>
            </a:r>
            <a:endParaRPr lang="en-US" b="1" dirty="0" smtClean="0"/>
          </a:p>
          <a:p>
            <a:endParaRPr lang="en-US" b="1" dirty="0"/>
          </a:p>
          <a:p>
            <a:r>
              <a:rPr lang="en-US" dirty="0"/>
              <a:t>You will prepare a geography lesson activity that asks students to match  </a:t>
            </a:r>
            <a:r>
              <a:rPr lang="en-US" dirty="0" smtClean="0"/>
              <a:t>Caribbean </a:t>
            </a:r>
            <a:r>
              <a:rPr lang="en-US" dirty="0"/>
              <a:t>countries to their flags. You can use the concepts outlined in this Hands-On Practice to prepare and deliver lessons in other subject </a:t>
            </a:r>
            <a:r>
              <a:rPr lang="en-US" sz="2000" dirty="0"/>
              <a:t>areas.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000" b="0" dirty="0" smtClean="0"/>
              <a:t>10. Select Clone from the object’s drop-down menu to make a copy of the name of each country. There should be two country names for each flag. </a:t>
            </a:r>
            <a:endParaRPr lang="en-US" sz="2000" b="0" dirty="0"/>
          </a:p>
        </p:txBody>
      </p:sp>
      <p:pic>
        <p:nvPicPr>
          <p:cNvPr id="5123" name="Picture 3"/>
          <p:cNvPicPr>
            <a:picLocks noChangeAspect="1" noChangeArrowheads="1"/>
          </p:cNvPicPr>
          <p:nvPr/>
        </p:nvPicPr>
        <p:blipFill>
          <a:blip r:embed="rId2" cstate="print"/>
          <a:srcRect/>
          <a:stretch>
            <a:fillRect/>
          </a:stretch>
        </p:blipFill>
        <p:spPr bwMode="auto">
          <a:xfrm>
            <a:off x="1676400" y="1981200"/>
            <a:ext cx="5051476" cy="4038600"/>
          </a:xfrm>
          <a:prstGeom prst="rect">
            <a:avLst/>
          </a:prstGeom>
          <a:noFill/>
          <a:ln w="9525">
            <a:noFill/>
            <a:miter lim="800000"/>
            <a:headEnd/>
            <a:tailEnd/>
          </a:ln>
        </p:spPr>
      </p:pic>
      <p:cxnSp>
        <p:nvCxnSpPr>
          <p:cNvPr id="6" name="Straight Arrow Connector 5"/>
          <p:cNvCxnSpPr>
            <a:endCxn id="7" idx="0"/>
          </p:cNvCxnSpPr>
          <p:nvPr/>
        </p:nvCxnSpPr>
        <p:spPr>
          <a:xfrm>
            <a:off x="2209800" y="609600"/>
            <a:ext cx="2819400" cy="24384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962400" y="3048000"/>
            <a:ext cx="2133600" cy="1600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smtClean="0"/>
              <a:t>12. Select the Bahamas flag, for example, and choose Order &gt; Bring to Front from the object’s dropdown menu to cover the name of the Bahamas. Complete this task  for the other countries Canadian flags. </a:t>
            </a:r>
            <a:br>
              <a:rPr lang="en-US" sz="2000" dirty="0" smtClean="0"/>
            </a:br>
            <a:endParaRPr lang="en-US" sz="2000" dirty="0"/>
          </a:p>
        </p:txBody>
      </p:sp>
      <p:pic>
        <p:nvPicPr>
          <p:cNvPr id="7170" name="Picture 2"/>
          <p:cNvPicPr>
            <a:picLocks noChangeAspect="1" noChangeArrowheads="1"/>
          </p:cNvPicPr>
          <p:nvPr/>
        </p:nvPicPr>
        <p:blipFill>
          <a:blip r:embed="rId2" cstate="print"/>
          <a:srcRect/>
          <a:stretch>
            <a:fillRect/>
          </a:stretch>
        </p:blipFill>
        <p:spPr bwMode="auto">
          <a:xfrm>
            <a:off x="1676400" y="1600200"/>
            <a:ext cx="5635255" cy="450532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000" b="0" dirty="0" smtClean="0"/>
              <a:t>11. Organize the names of each country so that one set of country names is placed in a vertical line on your work area. Drag the other country names over their corresponding flag.</a:t>
            </a:r>
            <a:endParaRPr lang="en-US" sz="2000" b="0" dirty="0"/>
          </a:p>
        </p:txBody>
      </p:sp>
      <p:pic>
        <p:nvPicPr>
          <p:cNvPr id="9" name="Picture 2"/>
          <p:cNvPicPr>
            <a:picLocks noChangeAspect="1" noChangeArrowheads="1"/>
          </p:cNvPicPr>
          <p:nvPr/>
        </p:nvPicPr>
        <p:blipFill>
          <a:blip r:embed="rId2" cstate="print"/>
          <a:srcRect/>
          <a:stretch>
            <a:fillRect/>
          </a:stretch>
        </p:blipFill>
        <p:spPr bwMode="auto">
          <a:xfrm>
            <a:off x="1981200" y="1524000"/>
            <a:ext cx="5049430" cy="48768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smtClean="0"/>
              <a:t>Press File &gt; Save to save your Notebook file. Give your Notebook file a name and choose the location where you want to save it. </a:t>
            </a:r>
            <a:endParaRPr lang="en-US" sz="2000" dirty="0"/>
          </a:p>
        </p:txBody>
      </p:sp>
      <p:pic>
        <p:nvPicPr>
          <p:cNvPr id="8194" name="Picture 2"/>
          <p:cNvPicPr>
            <a:picLocks noChangeAspect="1" noChangeArrowheads="1"/>
          </p:cNvPicPr>
          <p:nvPr/>
        </p:nvPicPr>
        <p:blipFill>
          <a:blip r:embed="rId2" cstate="print"/>
          <a:srcRect/>
          <a:stretch>
            <a:fillRect/>
          </a:stretch>
        </p:blipFill>
        <p:spPr bwMode="auto">
          <a:xfrm>
            <a:off x="1676400" y="1524000"/>
            <a:ext cx="5825876" cy="4657725"/>
          </a:xfrm>
          <a:prstGeom prst="rect">
            <a:avLst/>
          </a:prstGeom>
          <a:noFill/>
          <a:ln w="9525">
            <a:noFill/>
            <a:miter lim="800000"/>
            <a:headEnd/>
            <a:tailEnd/>
          </a:ln>
        </p:spPr>
      </p:pic>
      <p:cxnSp>
        <p:nvCxnSpPr>
          <p:cNvPr id="5" name="Straight Arrow Connector 4"/>
          <p:cNvCxnSpPr/>
          <p:nvPr/>
        </p:nvCxnSpPr>
        <p:spPr>
          <a:xfrm rot="10800000" flipV="1">
            <a:off x="1905000" y="762000"/>
            <a:ext cx="2895600" cy="685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1447800" y="1371600"/>
            <a:ext cx="4572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smtClean="0"/>
              <a:t>After opening your saved Notebook file on the SMART Board interactive whiteboard, ask your students to drag the name of each country underneath its corresponding flag. Once the exercise is completed, remove the flags to reveal the correct answers.</a:t>
            </a:r>
            <a:endParaRPr lang="en-US" sz="2000" dirty="0"/>
          </a:p>
        </p:txBody>
      </p:sp>
      <p:pic>
        <p:nvPicPr>
          <p:cNvPr id="9218" name="Picture 2"/>
          <p:cNvPicPr>
            <a:picLocks noChangeAspect="1" noChangeArrowheads="1"/>
          </p:cNvPicPr>
          <p:nvPr/>
        </p:nvPicPr>
        <p:blipFill>
          <a:blip r:embed="rId2" cstate="print"/>
          <a:srcRect/>
          <a:stretch>
            <a:fillRect/>
          </a:stretch>
        </p:blipFill>
        <p:spPr bwMode="auto">
          <a:xfrm>
            <a:off x="2286000" y="1600200"/>
            <a:ext cx="5049430" cy="4876800"/>
          </a:xfrm>
          <a:prstGeom prst="rect">
            <a:avLst/>
          </a:prstGeom>
          <a:noFill/>
          <a:ln w="9525">
            <a:noFill/>
            <a:miter lim="800000"/>
            <a:headEnd/>
            <a:tailEnd/>
          </a:ln>
        </p:spPr>
      </p:pic>
      <p:cxnSp>
        <p:nvCxnSpPr>
          <p:cNvPr id="5" name="Straight Arrow Connector 4"/>
          <p:cNvCxnSpPr/>
          <p:nvPr/>
        </p:nvCxnSpPr>
        <p:spPr>
          <a:xfrm rot="10800000" flipV="1">
            <a:off x="2895600" y="762000"/>
            <a:ext cx="1600200" cy="762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209800" y="1600200"/>
            <a:ext cx="1371600" cy="1588"/>
          </a:xfrm>
          <a:prstGeom prst="straightConnector1">
            <a:avLst/>
          </a:prstGeom>
          <a:ln w="41275">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230562"/>
          </a:xfrm>
        </p:spPr>
        <p:txBody>
          <a:bodyPr>
            <a:normAutofit/>
          </a:bodyPr>
          <a:lstStyle/>
          <a:p>
            <a:pPr algn="l"/>
            <a:r>
              <a:rPr lang="en-US" sz="2800" dirty="0" smtClean="0"/>
              <a:t>There are many ways that teachers can use the Smart Notebook Software to plan and implement lessons. Please see examples of completed activities in the resources section of this website</a:t>
            </a:r>
            <a:endParaRPr lang="en-US"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0"/>
            <a:ext cx="8229600" cy="1143000"/>
          </a:xfrm>
        </p:spPr>
        <p:txBody>
          <a:bodyPr/>
          <a:lstStyle/>
          <a:p>
            <a:r>
              <a:rPr lang="en-US" dirty="0" smtClean="0"/>
              <a:t>End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pPr algn="ctr"/>
            <a:r>
              <a:rPr lang="en-US" sz="2000" b="0" dirty="0" smtClean="0"/>
              <a:t>1. Open a blank Notebook file </a:t>
            </a:r>
            <a:br>
              <a:rPr lang="en-US" sz="2000" b="0" dirty="0" smtClean="0"/>
            </a:br>
            <a:endParaRPr lang="en-US" sz="2000" b="0" dirty="0"/>
          </a:p>
        </p:txBody>
      </p:sp>
      <p:pic>
        <p:nvPicPr>
          <p:cNvPr id="2050" name="Picture 2"/>
          <p:cNvPicPr>
            <a:picLocks noChangeAspect="1" noChangeArrowheads="1"/>
          </p:cNvPicPr>
          <p:nvPr/>
        </p:nvPicPr>
        <p:blipFill>
          <a:blip r:embed="rId2" cstate="print"/>
          <a:srcRect/>
          <a:stretch>
            <a:fillRect/>
          </a:stretch>
        </p:blipFill>
        <p:spPr bwMode="auto">
          <a:xfrm>
            <a:off x="2133600" y="1752600"/>
            <a:ext cx="4820496" cy="40386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371600"/>
          </a:xfrm>
        </p:spPr>
        <p:txBody>
          <a:bodyPr>
            <a:noAutofit/>
          </a:bodyPr>
          <a:lstStyle/>
          <a:p>
            <a:pPr marL="342900" indent="-342900" algn="l"/>
            <a:r>
              <a:rPr lang="en-US" sz="2000" dirty="0" smtClean="0"/>
              <a:t>2. </a:t>
            </a:r>
            <a:r>
              <a:rPr lang="en-US" sz="2000" b="0" dirty="0" smtClean="0"/>
              <a:t>Browse </a:t>
            </a:r>
            <a:r>
              <a:rPr lang="en-US" sz="2000" b="0" dirty="0"/>
              <a:t>the collection of SMART’s custom pages, clip art, flash animations and video files </a:t>
            </a:r>
            <a:r>
              <a:rPr lang="en-US" sz="2000" b="0" dirty="0" smtClean="0"/>
              <a:t>by clicking </a:t>
            </a:r>
            <a:r>
              <a:rPr lang="en-US" sz="2000" b="0" dirty="0"/>
              <a:t>“Gallery” tab on the right-hand side of the Notebook interface For this Example, you search for </a:t>
            </a:r>
            <a:r>
              <a:rPr lang="en-US" sz="2000" b="0" dirty="0" smtClean="0"/>
              <a:t>flags of  Caribbean Countries</a:t>
            </a:r>
            <a:r>
              <a:rPr lang="en-US" sz="2000" b="0" dirty="0"/>
              <a:t/>
            </a:r>
            <a:br>
              <a:rPr lang="en-US" sz="2000" b="0" dirty="0"/>
            </a:br>
            <a:endParaRPr lang="en-US" sz="2000" b="0" dirty="0"/>
          </a:p>
        </p:txBody>
      </p:sp>
      <p:pic>
        <p:nvPicPr>
          <p:cNvPr id="3074" name="Picture 2"/>
          <p:cNvPicPr>
            <a:picLocks noChangeAspect="1" noChangeArrowheads="1"/>
          </p:cNvPicPr>
          <p:nvPr/>
        </p:nvPicPr>
        <p:blipFill>
          <a:blip r:embed="rId2" cstate="print"/>
          <a:srcRect/>
          <a:stretch>
            <a:fillRect/>
          </a:stretch>
        </p:blipFill>
        <p:spPr bwMode="auto">
          <a:xfrm>
            <a:off x="1600200" y="1828800"/>
            <a:ext cx="5961451" cy="4762500"/>
          </a:xfrm>
          <a:prstGeom prst="rect">
            <a:avLst/>
          </a:prstGeom>
          <a:noFill/>
          <a:ln w="9525">
            <a:noFill/>
            <a:miter lim="800000"/>
            <a:headEnd/>
            <a:tailEnd/>
          </a:ln>
        </p:spPr>
      </p:pic>
      <p:sp>
        <p:nvSpPr>
          <p:cNvPr id="5" name="Rectangle 4"/>
          <p:cNvSpPr/>
          <p:nvPr/>
        </p:nvSpPr>
        <p:spPr>
          <a:xfrm>
            <a:off x="7315200" y="2362200"/>
            <a:ext cx="304800" cy="381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a:endCxn id="5" idx="1"/>
          </p:cNvCxnSpPr>
          <p:nvPr/>
        </p:nvCxnSpPr>
        <p:spPr>
          <a:xfrm>
            <a:off x="4114800" y="762000"/>
            <a:ext cx="3200400" cy="17907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3200400" cy="2971800"/>
          </a:xfrm>
        </p:spPr>
        <p:txBody>
          <a:bodyPr>
            <a:normAutofit/>
          </a:bodyPr>
          <a:lstStyle/>
          <a:p>
            <a:pPr algn="l"/>
            <a:r>
              <a:rPr lang="en-US" sz="1800" b="0" dirty="0" smtClean="0">
                <a:solidFill>
                  <a:schemeClr val="tx1"/>
                </a:solidFill>
              </a:rPr>
              <a:t>3.Press </a:t>
            </a:r>
            <a:r>
              <a:rPr lang="en-US" sz="1800" b="0" dirty="0">
                <a:solidFill>
                  <a:schemeClr val="tx1"/>
                </a:solidFill>
              </a:rPr>
              <a:t>the button on pen tray to launch the On-Screen </a:t>
            </a:r>
            <a:r>
              <a:rPr lang="en-US" sz="1800" b="0" dirty="0" smtClean="0">
                <a:solidFill>
                  <a:schemeClr val="tx1"/>
                </a:solidFill>
              </a:rPr>
              <a:t>Keyboard. </a:t>
            </a:r>
            <a:r>
              <a:rPr lang="en-US" sz="1800" b="0" dirty="0">
                <a:solidFill>
                  <a:schemeClr val="tx1"/>
                </a:solidFill>
              </a:rPr>
              <a:t/>
            </a:r>
            <a:br>
              <a:rPr lang="en-US" sz="1800" b="0" dirty="0">
                <a:solidFill>
                  <a:schemeClr val="tx1"/>
                </a:solidFill>
              </a:rPr>
            </a:br>
            <a:r>
              <a:rPr lang="en-US" sz="1800" b="0" dirty="0" smtClean="0">
                <a:solidFill>
                  <a:schemeClr val="tx1"/>
                </a:solidFill>
              </a:rPr>
              <a:t>Type </a:t>
            </a:r>
            <a:r>
              <a:rPr lang="en-US" sz="1800" b="0" dirty="0">
                <a:solidFill>
                  <a:schemeClr val="tx1"/>
                </a:solidFill>
              </a:rPr>
              <a:t>the keyword flags and press the Search button to initiate your </a:t>
            </a:r>
            <a:r>
              <a:rPr lang="en-US" sz="1800" b="0" dirty="0" err="1" smtClean="0">
                <a:solidFill>
                  <a:schemeClr val="tx1"/>
                </a:solidFill>
              </a:rPr>
              <a:t>searchThe</a:t>
            </a:r>
            <a:r>
              <a:rPr lang="en-US" sz="1800" b="0" dirty="0" smtClean="0">
                <a:solidFill>
                  <a:schemeClr val="tx1"/>
                </a:solidFill>
              </a:rPr>
              <a:t> flags folder will be displayed on the right side of your screen 	</a:t>
            </a:r>
            <a:r>
              <a:rPr lang="en-US" sz="1800" dirty="0" smtClean="0">
                <a:solidFill>
                  <a:schemeClr val="tx1"/>
                </a:solidFill>
              </a:rPr>
              <a:t>	</a:t>
            </a:r>
            <a:endParaRPr lang="en-US" sz="1800" dirty="0">
              <a:solidFill>
                <a:schemeClr val="tx1"/>
              </a:solidFill>
            </a:endParaRPr>
          </a:p>
        </p:txBody>
      </p:sp>
      <p:pic>
        <p:nvPicPr>
          <p:cNvPr id="4098" name="Picture 2"/>
          <p:cNvPicPr>
            <a:picLocks noChangeAspect="1" noChangeArrowheads="1"/>
          </p:cNvPicPr>
          <p:nvPr/>
        </p:nvPicPr>
        <p:blipFill>
          <a:blip r:embed="rId2" cstate="print"/>
          <a:srcRect/>
          <a:stretch>
            <a:fillRect/>
          </a:stretch>
        </p:blipFill>
        <p:spPr bwMode="auto">
          <a:xfrm>
            <a:off x="5105400" y="304800"/>
            <a:ext cx="2314575" cy="6131593"/>
          </a:xfrm>
          <a:prstGeom prst="rect">
            <a:avLst/>
          </a:prstGeom>
          <a:noFill/>
          <a:ln w="9525">
            <a:noFill/>
            <a:miter lim="800000"/>
            <a:headEnd/>
            <a:tailEnd/>
          </a:ln>
        </p:spPr>
      </p:pic>
      <p:cxnSp>
        <p:nvCxnSpPr>
          <p:cNvPr id="5" name="Straight Arrow Connector 4"/>
          <p:cNvCxnSpPr/>
          <p:nvPr/>
        </p:nvCxnSpPr>
        <p:spPr>
          <a:xfrm flipV="1">
            <a:off x="3276600" y="457200"/>
            <a:ext cx="2057400" cy="8382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3429000" y="2819400"/>
            <a:ext cx="1981200" cy="12954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1143000" y="3429000"/>
            <a:ext cx="3352800" cy="2585323"/>
          </a:xfrm>
          <a:prstGeom prst="rect">
            <a:avLst/>
          </a:prstGeom>
        </p:spPr>
        <p:txBody>
          <a:bodyPr wrap="square">
            <a:spAutoFit/>
          </a:bodyPr>
          <a:lstStyle/>
          <a:p>
            <a:r>
              <a:rPr lang="en-US" dirty="0" smtClean="0"/>
              <a:t>4. Notebook </a:t>
            </a:r>
            <a:r>
              <a:rPr lang="en-US" dirty="0"/>
              <a:t>software displays your search result(s) as a thumbnail image matching your search criteria. In this example, a folder named Flags </a:t>
            </a:r>
            <a:r>
              <a:rPr lang="en-US" dirty="0" smtClean="0"/>
              <a:t>will appear.Doublepress </a:t>
            </a:r>
            <a:r>
              <a:rPr lang="en-US" dirty="0"/>
              <a:t>the folder thumbnail to view its contents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733800" cy="5973762"/>
          </a:xfrm>
        </p:spPr>
        <p:txBody>
          <a:bodyPr>
            <a:normAutofit/>
          </a:bodyPr>
          <a:lstStyle/>
          <a:p>
            <a:pPr algn="l"/>
            <a:r>
              <a:rPr lang="en-US" dirty="0"/>
              <a:t/>
            </a:r>
            <a:br>
              <a:rPr lang="en-US" dirty="0"/>
            </a:br>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5105400" y="457200"/>
            <a:ext cx="2667000" cy="5791200"/>
          </a:xfrm>
          <a:prstGeom prst="rect">
            <a:avLst/>
          </a:prstGeom>
          <a:noFill/>
          <a:ln w="9525">
            <a:noFill/>
            <a:miter lim="800000"/>
            <a:headEnd/>
            <a:tailEnd/>
          </a:ln>
        </p:spPr>
      </p:pic>
      <p:sp>
        <p:nvSpPr>
          <p:cNvPr id="6" name="Rectangle 5"/>
          <p:cNvSpPr/>
          <p:nvPr/>
        </p:nvSpPr>
        <p:spPr>
          <a:xfrm>
            <a:off x="381000" y="1600200"/>
            <a:ext cx="4572000" cy="1631216"/>
          </a:xfrm>
          <a:prstGeom prst="rect">
            <a:avLst/>
          </a:prstGeom>
        </p:spPr>
        <p:txBody>
          <a:bodyPr wrap="square">
            <a:spAutoFit/>
          </a:bodyPr>
          <a:lstStyle/>
          <a:p>
            <a:r>
              <a:rPr lang="en-US" dirty="0" smtClean="0"/>
              <a:t>5</a:t>
            </a:r>
            <a:r>
              <a:rPr lang="en-US" sz="2000" dirty="0" smtClean="0"/>
              <a:t>. Scroll </a:t>
            </a:r>
            <a:r>
              <a:rPr lang="en-US" sz="2000" dirty="0"/>
              <a:t>through the Gallery collection to find flags for the Jamaica, Barbados, Haiti and Drag each flag to the work area of your Notebook file.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1143000"/>
          </a:xfrm>
        </p:spPr>
        <p:txBody>
          <a:bodyPr>
            <a:normAutofit/>
          </a:bodyPr>
          <a:lstStyle/>
          <a:p>
            <a:r>
              <a:rPr lang="en-US" sz="2000" b="0" dirty="0" smtClean="0">
                <a:solidFill>
                  <a:schemeClr val="tx1"/>
                </a:solidFill>
              </a:rPr>
              <a:t>6. Resize each flag by diagonally dragging the resize handle. Ensure the flags are approximately the same size. </a:t>
            </a:r>
            <a:endParaRPr lang="en-US" sz="2000" b="0" dirty="0">
              <a:solidFill>
                <a:schemeClr val="tx1"/>
              </a:solidFill>
            </a:endParaRPr>
          </a:p>
        </p:txBody>
      </p:sp>
      <p:pic>
        <p:nvPicPr>
          <p:cNvPr id="1026" name="Picture 2"/>
          <p:cNvPicPr>
            <a:picLocks noChangeAspect="1" noChangeArrowheads="1"/>
          </p:cNvPicPr>
          <p:nvPr/>
        </p:nvPicPr>
        <p:blipFill>
          <a:blip r:embed="rId2" cstate="print"/>
          <a:srcRect/>
          <a:stretch>
            <a:fillRect/>
          </a:stretch>
        </p:blipFill>
        <p:spPr bwMode="auto">
          <a:xfrm>
            <a:off x="1219200" y="1524000"/>
            <a:ext cx="6143625" cy="4914900"/>
          </a:xfrm>
          <a:prstGeom prst="rect">
            <a:avLst/>
          </a:prstGeom>
          <a:noFill/>
          <a:ln w="9525">
            <a:noFill/>
            <a:miter lim="800000"/>
            <a:headEnd/>
            <a:tailEnd/>
          </a:ln>
        </p:spPr>
      </p:pic>
      <p:cxnSp>
        <p:nvCxnSpPr>
          <p:cNvPr id="5" name="Straight Arrow Connector 4"/>
          <p:cNvCxnSpPr/>
          <p:nvPr/>
        </p:nvCxnSpPr>
        <p:spPr>
          <a:xfrm>
            <a:off x="2667000" y="1219200"/>
            <a:ext cx="2362200" cy="18288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2000" b="0" dirty="0" smtClean="0"/>
              <a:t>7. Align the flags in two columns horizontally </a:t>
            </a:r>
            <a:endParaRPr lang="en-US" sz="2000" b="0" dirty="0"/>
          </a:p>
        </p:txBody>
      </p:sp>
      <p:pic>
        <p:nvPicPr>
          <p:cNvPr id="2050" name="Picture 2"/>
          <p:cNvPicPr>
            <a:picLocks noChangeAspect="1" noChangeArrowheads="1"/>
          </p:cNvPicPr>
          <p:nvPr/>
        </p:nvPicPr>
        <p:blipFill>
          <a:blip r:embed="rId2" cstate="print"/>
          <a:srcRect/>
          <a:stretch>
            <a:fillRect/>
          </a:stretch>
        </p:blipFill>
        <p:spPr bwMode="auto">
          <a:xfrm>
            <a:off x="1676400" y="1143000"/>
            <a:ext cx="5443917" cy="52578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0" dirty="0" smtClean="0"/>
              <a:t>8. Select text box option from the tools bar and choose the appropriate font and color from the text box options. Type in the name of all the countries in a separate text box. </a:t>
            </a:r>
            <a:endParaRPr lang="en-US" sz="2000" b="0" dirty="0"/>
          </a:p>
        </p:txBody>
      </p:sp>
      <p:pic>
        <p:nvPicPr>
          <p:cNvPr id="4098" name="Picture 2"/>
          <p:cNvPicPr>
            <a:picLocks noChangeAspect="1" noChangeArrowheads="1"/>
          </p:cNvPicPr>
          <p:nvPr/>
        </p:nvPicPr>
        <p:blipFill>
          <a:blip r:embed="rId2" cstate="print"/>
          <a:srcRect/>
          <a:stretch>
            <a:fillRect/>
          </a:stretch>
        </p:blipFill>
        <p:spPr bwMode="auto">
          <a:xfrm>
            <a:off x="1752600" y="1600200"/>
            <a:ext cx="4733840" cy="4572000"/>
          </a:xfrm>
          <a:prstGeom prst="rect">
            <a:avLst/>
          </a:prstGeom>
          <a:noFill/>
          <a:ln w="9525">
            <a:noFill/>
            <a:miter lim="800000"/>
            <a:headEnd/>
            <a:tailEnd/>
          </a:ln>
        </p:spPr>
      </p:pic>
      <p:cxnSp>
        <p:nvCxnSpPr>
          <p:cNvPr id="5" name="Straight Arrow Connector 4"/>
          <p:cNvCxnSpPr/>
          <p:nvPr/>
        </p:nvCxnSpPr>
        <p:spPr>
          <a:xfrm rot="16200000" flipH="1">
            <a:off x="4724400" y="1371600"/>
            <a:ext cx="457200" cy="1524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886200" y="1676400"/>
            <a:ext cx="2590800"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0" dirty="0" smtClean="0"/>
              <a:t>9.  Write the name of each country in a different color</a:t>
            </a:r>
            <a:endParaRPr lang="en-US" sz="2000" b="0" dirty="0"/>
          </a:p>
        </p:txBody>
      </p:sp>
      <p:pic>
        <p:nvPicPr>
          <p:cNvPr id="3074" name="Picture 2"/>
          <p:cNvPicPr>
            <a:picLocks noChangeAspect="1" noChangeArrowheads="1"/>
          </p:cNvPicPr>
          <p:nvPr/>
        </p:nvPicPr>
        <p:blipFill>
          <a:blip r:embed="rId2" cstate="print"/>
          <a:srcRect/>
          <a:stretch>
            <a:fillRect/>
          </a:stretch>
        </p:blipFill>
        <p:spPr bwMode="auto">
          <a:xfrm>
            <a:off x="1905000" y="1295400"/>
            <a:ext cx="5443917" cy="5257800"/>
          </a:xfrm>
          <a:prstGeom prst="rect">
            <a:avLst/>
          </a:prstGeom>
          <a:noFill/>
          <a:ln w="9525">
            <a:noFill/>
            <a:miter lim="800000"/>
            <a:headEnd/>
            <a:tailEnd/>
          </a:ln>
        </p:spPr>
      </p:pic>
      <p:cxnSp>
        <p:nvCxnSpPr>
          <p:cNvPr id="5" name="Straight Arrow Connector 4"/>
          <p:cNvCxnSpPr/>
          <p:nvPr/>
        </p:nvCxnSpPr>
        <p:spPr>
          <a:xfrm rot="5400000">
            <a:off x="3962400" y="1295400"/>
            <a:ext cx="3124200" cy="25146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259</TotalTime>
  <Words>533</Words>
  <Application>Microsoft Office PowerPoint</Application>
  <PresentationFormat>On-screen Show (4:3)</PresentationFormat>
  <Paragraphs>25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Slide 1</vt:lpstr>
      <vt:lpstr>1. Open a blank Notebook file  </vt:lpstr>
      <vt:lpstr>2. Browse the collection of SMART’s custom pages, clip art, flash animations and video files by clicking “Gallery” tab on the right-hand side of the Notebook interface For this Example, you search for flags of  Caribbean Countries </vt:lpstr>
      <vt:lpstr>3.Press the button on pen tray to launch the On-Screen Keyboard.  Type the keyword flags and press the Search button to initiate your searchThe flags folder will be displayed on the right side of your screen   </vt:lpstr>
      <vt:lpstr> </vt:lpstr>
      <vt:lpstr>6. Resize each flag by diagonally dragging the resize handle. Ensure the flags are approximately the same size. </vt:lpstr>
      <vt:lpstr>7. Align the flags in two columns horizontally </vt:lpstr>
      <vt:lpstr>8. Select text box option from the tools bar and choose the appropriate font and color from the text box options. Type in the name of all the countries in a separate text box. </vt:lpstr>
      <vt:lpstr>9.  Write the name of each country in a different color</vt:lpstr>
      <vt:lpstr>10. Select Clone from the object’s drop-down menu to make a copy of the name of each country. There should be two country names for each flag. </vt:lpstr>
      <vt:lpstr>12. Select the Bahamas flag, for example, and choose Order &gt; Bring to Front from the object’s dropdown menu to cover the name of the Bahamas. Complete this task  for the other countries Canadian flags.  </vt:lpstr>
      <vt:lpstr>11. Organize the names of each country so that one set of country names is placed in a vertical line on your work area. Drag the other country names over their corresponding flag.</vt:lpstr>
      <vt:lpstr>Press File &gt; Save to save your Notebook file. Give your Notebook file a name and choose the location where you want to save it. </vt:lpstr>
      <vt:lpstr>After opening your saved Notebook file on the SMART Board interactive whiteboard, ask your students to drag the name of each country underneath its corresponding flag. Once the exercise is completed, remove the flags to reveal the correct answers.</vt:lpstr>
      <vt:lpstr>There are many ways that teachers can use the Smart Notebook Software to plan and implement lessons. Please see examples of completed activities in the resources section of this website</vt:lpstr>
      <vt:lpstr>End</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JLongman</dc:creator>
  <cp:lastModifiedBy>JLongman</cp:lastModifiedBy>
  <cp:revision>28</cp:revision>
  <dcterms:created xsi:type="dcterms:W3CDTF">2010-11-30T18:09:07Z</dcterms:created>
  <dcterms:modified xsi:type="dcterms:W3CDTF">2010-12-01T20:11:43Z</dcterms:modified>
</cp:coreProperties>
</file>